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" y="2133600"/>
            <a:ext cx="8991600" cy="276542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Система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 элективных образовательных практик как инструмент подготовки учащихся основной школы к выбору профиля обучения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307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129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НМП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Апрель-ноябрь 2018</a:t>
            </a:r>
          </a:p>
        </p:txBody>
      </p:sp>
      <p:pic>
        <p:nvPicPr>
          <p:cNvPr id="7" name="Рисунок 6" descr="http://old.tusur.ru/export/sites/ru.tusur.new/ru/centers/ckr/news-ckr/news/2009/10-1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362200" cy="83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28599"/>
            <a:ext cx="2590800" cy="1594339"/>
          </a:xfrm>
          <a:prstGeom prst="rect">
            <a:avLst/>
          </a:prstGeom>
          <a:noFill/>
        </p:spPr>
      </p:pic>
      <p:pic>
        <p:nvPicPr>
          <p:cNvPr id="8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28600"/>
            <a:ext cx="2590800" cy="1594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" y="1981201"/>
            <a:ext cx="8991600" cy="1752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err="1" smtClean="0"/>
              <a:t>Тьюторское</a:t>
            </a:r>
            <a:r>
              <a:rPr lang="ru-RU" sz="4000" b="1" dirty="0" smtClean="0"/>
              <a:t> </a:t>
            </a:r>
            <a:r>
              <a:rPr lang="ru-RU" sz="4000" b="1" dirty="0" smtClean="0"/>
              <a:t>сопровождение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на этапе реализации выбора элективных образовательных практик.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307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129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2-й научно-методический семинар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16 мая 2018г.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г</a:t>
            </a: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. Пермь</a:t>
            </a:r>
            <a:endParaRPr lang="ru-RU" sz="2400" b="1" i="1" dirty="0" smtClean="0">
              <a:solidFill>
                <a:srgbClr val="000066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7" name="Рисунок 6" descr="http://old.tusur.ru/export/sites/ru.tusur.new/ru/centers/ckr/news-ckr/news/2009/10-1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362200" cy="83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28599"/>
            <a:ext cx="2590800" cy="1594339"/>
          </a:xfrm>
          <a:prstGeom prst="rect">
            <a:avLst/>
          </a:prstGeom>
          <a:noFill/>
        </p:spPr>
      </p:pic>
      <p:pic>
        <p:nvPicPr>
          <p:cNvPr id="8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28600"/>
            <a:ext cx="2590800" cy="1594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Целевые установки семинара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</a:t>
            </a:r>
            <a:r>
              <a:rPr lang="ru-RU" dirty="0" smtClean="0"/>
              <a:t>разработка </a:t>
            </a:r>
            <a:r>
              <a:rPr lang="ru-RU" dirty="0" smtClean="0"/>
              <a:t>и обсуждение </a:t>
            </a:r>
            <a:r>
              <a:rPr lang="ru-RU" dirty="0" err="1" smtClean="0"/>
              <a:t>тьюторских</a:t>
            </a:r>
            <a:r>
              <a:rPr lang="ru-RU" dirty="0" smtClean="0"/>
              <a:t> практик сопровождения процесса реализации сделанного выбора.</a:t>
            </a:r>
          </a:p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pPr lvl="0"/>
            <a:r>
              <a:rPr lang="ru-RU" dirty="0" smtClean="0"/>
              <a:t>Обсудить </a:t>
            </a:r>
            <a:r>
              <a:rPr lang="ru-RU" dirty="0" err="1" smtClean="0"/>
              <a:t>тьюторские</a:t>
            </a:r>
            <a:r>
              <a:rPr lang="ru-RU" dirty="0" smtClean="0"/>
              <a:t> практики </a:t>
            </a:r>
            <a:r>
              <a:rPr lang="ru-RU" dirty="0" err="1" smtClean="0"/>
              <a:t>целеполагания</a:t>
            </a:r>
            <a:r>
              <a:rPr lang="ru-RU" dirty="0" smtClean="0"/>
              <a:t> (на этапе выбора)</a:t>
            </a:r>
          </a:p>
          <a:p>
            <a:pPr lvl="0"/>
            <a:r>
              <a:rPr lang="ru-RU" dirty="0" smtClean="0"/>
              <a:t>Зафиксировать трудности, возникающие у учащихся в ходе реализации выбора</a:t>
            </a:r>
          </a:p>
          <a:p>
            <a:pPr lvl="0"/>
            <a:r>
              <a:rPr lang="ru-RU" dirty="0" smtClean="0"/>
              <a:t>Разработать варианты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сопровождения, обеспечивающие выход из ситуации затруднения.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Ключевые моменты выступления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Что выбирает учащийся (возраст)?</a:t>
            </a:r>
          </a:p>
          <a:p>
            <a:pPr lvl="0"/>
            <a:r>
              <a:rPr lang="ru-RU" dirty="0" smtClean="0"/>
              <a:t>В каком пространстве происходит выбор? (избыточность, вариативность, открытость, </a:t>
            </a:r>
            <a:r>
              <a:rPr lang="ru-RU" dirty="0" err="1" smtClean="0"/>
              <a:t>провокативность</a:t>
            </a:r>
            <a:r>
              <a:rPr lang="ru-RU" dirty="0" smtClean="0"/>
              <a:t>, </a:t>
            </a:r>
            <a:r>
              <a:rPr lang="ru-RU" dirty="0" err="1" smtClean="0"/>
              <a:t>неструктурированность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Что делает </a:t>
            </a:r>
            <a:r>
              <a:rPr lang="ru-RU" dirty="0" err="1" smtClean="0"/>
              <a:t>тьютор</a:t>
            </a:r>
            <a:r>
              <a:rPr lang="ru-RU" dirty="0" smtClean="0"/>
              <a:t> (конкретизация)?</a:t>
            </a:r>
          </a:p>
          <a:p>
            <a:pPr lvl="0"/>
            <a:r>
              <a:rPr lang="ru-RU" dirty="0" smtClean="0"/>
              <a:t>Как фиксируется выбор? </a:t>
            </a:r>
          </a:p>
          <a:p>
            <a:pPr lvl="0"/>
            <a:r>
              <a:rPr lang="ru-RU" dirty="0" smtClean="0"/>
              <a:t>В чем проявляется ответственность учащегося за сделанный выбор?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Вопросы для «Опроса мнений»</a:t>
            </a:r>
            <a:br>
              <a:rPr lang="ru-RU" sz="4000" b="1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AutoNum type="arabicPeriod"/>
            </a:pPr>
            <a:r>
              <a:rPr lang="ru-RU" dirty="0" smtClean="0"/>
              <a:t>С </a:t>
            </a:r>
            <a:r>
              <a:rPr lang="ru-RU" dirty="0" smtClean="0"/>
              <a:t>какими трудностями, на Ваш взгляд, сталкивается учащийся при реализации сделанного </a:t>
            </a:r>
            <a:r>
              <a:rPr lang="ru-RU" dirty="0" smtClean="0"/>
              <a:t>выбора?</a:t>
            </a:r>
          </a:p>
          <a:p>
            <a:pPr marL="514350" lvl="0" indent="-514350">
              <a:buAutoNum type="arabicPeriod"/>
            </a:pPr>
            <a:r>
              <a:rPr lang="ru-RU" dirty="0" smtClean="0"/>
              <a:t>С </a:t>
            </a:r>
            <a:r>
              <a:rPr lang="ru-RU" dirty="0" smtClean="0"/>
              <a:t>какими трудностями, на Ваш взгляд, сталкивается педагог, обеспечивающий содержание седланного учащимся </a:t>
            </a:r>
            <a:r>
              <a:rPr lang="ru-RU" dirty="0" smtClean="0"/>
              <a:t>выбора?</a:t>
            </a:r>
          </a:p>
          <a:p>
            <a:pPr marL="514350" lvl="0" indent="-514350">
              <a:buAutoNum type="arabicPeriod"/>
            </a:pPr>
            <a:r>
              <a:rPr lang="ru-RU" dirty="0" smtClean="0"/>
              <a:t>Какие </a:t>
            </a:r>
            <a:r>
              <a:rPr lang="ru-RU" dirty="0" smtClean="0"/>
              <a:t>проблемы, на Ваш взгляд, возникают у администраторов школы, на этапе реализации учащимися своего </a:t>
            </a:r>
            <a:r>
              <a:rPr lang="ru-RU" dirty="0" smtClean="0"/>
              <a:t>выбора?</a:t>
            </a:r>
          </a:p>
          <a:p>
            <a:pPr marL="514350" lvl="0" indent="-514350">
              <a:buAutoNum type="arabicPeriod"/>
            </a:pPr>
            <a:r>
              <a:rPr lang="ru-RU" dirty="0" smtClean="0"/>
              <a:t>Какие </a:t>
            </a:r>
            <a:r>
              <a:rPr lang="ru-RU" dirty="0" smtClean="0"/>
              <a:t>трудные ситуации, по Вашему мнению, могут возникнуть у </a:t>
            </a:r>
            <a:r>
              <a:rPr lang="ru-RU" dirty="0" err="1" smtClean="0"/>
              <a:t>тьютора</a:t>
            </a:r>
            <a:r>
              <a:rPr lang="ru-RU" dirty="0" smtClean="0"/>
              <a:t>, сопровождающего реализацию выбора </a:t>
            </a:r>
            <a:r>
              <a:rPr lang="ru-RU" dirty="0" smtClean="0"/>
              <a:t>учащихся?</a:t>
            </a:r>
          </a:p>
          <a:p>
            <a:pPr marL="514350" lvl="0" indent="-514350">
              <a:buAutoNum type="arabicPeriod"/>
            </a:pPr>
            <a:r>
              <a:rPr lang="ru-RU" dirty="0" smtClean="0"/>
              <a:t>С </a:t>
            </a:r>
            <a:r>
              <a:rPr lang="ru-RU" dirty="0" smtClean="0"/>
              <a:t>какими вопросами (претензиями), с Вашей точки зрения, могут обратиться родители учащихся на этапе реализации выбора?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Рефлексивные вопросы.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ru-RU" b="1" i="1" dirty="0" smtClean="0">
                <a:solidFill>
                  <a:srgbClr val="A50021"/>
                </a:solidFill>
                <a:latin typeface="Arial" charset="0"/>
              </a:rPr>
              <a:t>Мой чемодан:</a:t>
            </a:r>
            <a:r>
              <a:rPr lang="ru-RU" b="1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dirty="0" smtClean="0">
                <a:latin typeface="Arial" charset="0"/>
              </a:rPr>
              <a:t>что уже точно возьму с собой для работы (</a:t>
            </a:r>
            <a:r>
              <a:rPr lang="ru-RU" dirty="0" smtClean="0">
                <a:latin typeface="Arial" charset="0"/>
              </a:rPr>
              <a:t>какой</a:t>
            </a:r>
            <a:r>
              <a:rPr lang="ru-RU" dirty="0" smtClean="0">
                <a:latin typeface="Arial" charset="0"/>
              </a:rPr>
              <a:t>)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ru-RU" dirty="0" smtClean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ru-RU" b="1" i="1" dirty="0" smtClean="0">
                <a:solidFill>
                  <a:srgbClr val="339966"/>
                </a:solidFill>
                <a:latin typeface="Arial" charset="0"/>
              </a:rPr>
              <a:t>Мясорубка:</a:t>
            </a:r>
            <a:r>
              <a:rPr lang="ru-RU" b="1" dirty="0" smtClean="0">
                <a:solidFill>
                  <a:srgbClr val="339966"/>
                </a:solidFill>
                <a:latin typeface="Arial" charset="0"/>
              </a:rPr>
              <a:t> </a:t>
            </a:r>
            <a:r>
              <a:rPr lang="ru-RU" dirty="0" smtClean="0">
                <a:latin typeface="Arial" charset="0"/>
              </a:rPr>
              <a:t>что помещаю в доработку (пока не освоил не понял, хочется поспорить, разобраться глубже, не могу передать другим и т.д.)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ru-RU" dirty="0" smtClean="0">
              <a:solidFill>
                <a:srgbClr val="339966"/>
              </a:solidFill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ru-RU" b="1" i="1" dirty="0" smtClean="0">
                <a:solidFill>
                  <a:schemeClr val="accent2"/>
                </a:solidFill>
                <a:latin typeface="Arial" charset="0"/>
              </a:rPr>
              <a:t>Корзина: </a:t>
            </a:r>
            <a:r>
              <a:rPr lang="ru-RU" dirty="0" smtClean="0">
                <a:latin typeface="Arial" charset="0"/>
              </a:rPr>
              <a:t>выбрасываю (точно не мое, не сейчас, не вижу в своей деятельности, не совпадает с моими ценностями, нет ресурсов и т.д.)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   </a:t>
            </a:r>
            <a:r>
              <a:rPr lang="ru-RU" sz="4400" b="1" dirty="0" smtClean="0"/>
              <a:t>Создать </a:t>
            </a:r>
            <a:r>
              <a:rPr lang="ru-RU" sz="4400" b="1" dirty="0" smtClean="0"/>
              <a:t>и описать модель </a:t>
            </a:r>
            <a:r>
              <a:rPr lang="ru-RU" sz="4400" b="1" dirty="0" err="1" smtClean="0"/>
              <a:t>тьюторского</a:t>
            </a:r>
            <a:r>
              <a:rPr lang="ru-RU" sz="4400" b="1" dirty="0" smtClean="0"/>
              <a:t> сопровождения на этапе реализации выбора </a:t>
            </a:r>
            <a:r>
              <a:rPr lang="ru-RU" sz="4400" b="1" dirty="0" smtClean="0"/>
              <a:t>учащихся основной школы.</a:t>
            </a:r>
            <a:endParaRPr lang="ru-RU" sz="4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277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  Система тьюторского сопровождения элективных образовательных практик как инструмент подготовки учащихся основной школы к выбору профиля обучения   </vt:lpstr>
      <vt:lpstr>   Тьюторское сопровождение на этапе реализации выбора элективных образовательных практик.   </vt:lpstr>
      <vt:lpstr>  Целевые установки семинара   </vt:lpstr>
      <vt:lpstr>  Ключевые моменты выступления  </vt:lpstr>
      <vt:lpstr> Вопросы для «Опроса мнений» </vt:lpstr>
      <vt:lpstr>Рефлексивные вопросы.</vt:lpstr>
      <vt:lpstr>Домашнее задание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Система тьюторского сопровождения элективных образовательных практик как инструмент подготовки учащихся основной школы к выбору профиля обучения   </dc:title>
  <dc:creator>Дом</dc:creator>
  <cp:lastModifiedBy>Дом</cp:lastModifiedBy>
  <cp:revision>4</cp:revision>
  <dcterms:created xsi:type="dcterms:W3CDTF">2006-08-16T00:00:00Z</dcterms:created>
  <dcterms:modified xsi:type="dcterms:W3CDTF">2018-05-15T03:59:35Z</dcterms:modified>
</cp:coreProperties>
</file>